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63" r:id="rId4"/>
    <p:sldId id="264" r:id="rId5"/>
    <p:sldId id="297" r:id="rId6"/>
    <p:sldId id="287" r:id="rId7"/>
    <p:sldId id="289" r:id="rId8"/>
    <p:sldId id="290" r:id="rId9"/>
    <p:sldId id="293" r:id="rId10"/>
    <p:sldId id="301" r:id="rId11"/>
    <p:sldId id="294" r:id="rId12"/>
    <p:sldId id="295" r:id="rId13"/>
    <p:sldId id="296" r:id="rId14"/>
    <p:sldId id="304" r:id="rId15"/>
    <p:sldId id="298" r:id="rId16"/>
    <p:sldId id="309" r:id="rId17"/>
    <p:sldId id="310" r:id="rId18"/>
    <p:sldId id="311" r:id="rId19"/>
    <p:sldId id="305" r:id="rId20"/>
    <p:sldId id="257" r:id="rId21"/>
    <p:sldId id="299" r:id="rId22"/>
    <p:sldId id="312" r:id="rId23"/>
    <p:sldId id="259" r:id="rId24"/>
    <p:sldId id="300" r:id="rId25"/>
    <p:sldId id="291" r:id="rId26"/>
    <p:sldId id="313" r:id="rId27"/>
    <p:sldId id="292" r:id="rId28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0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41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4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4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C77E-7515-4A53-B994-3AEAACC3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2D988-86C1-459F-BAC9-7B20018CF27E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E3145-FF02-4094-AD8C-7714B64C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2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EC55D0-5486-448A-AD7F-F0987916A58E}" type="slidenum">
              <a:rPr lang="en-US" altLang="en-US">
                <a:ea typeface="Microsoft YaHei" pitchFamily="34" charset="-122"/>
              </a:rPr>
              <a:pPr/>
              <a:t>22</a:t>
            </a:fld>
            <a:endParaRPr lang="en-US" altLang="en-US">
              <a:ea typeface="Microsoft YaHei" pitchFamily="34" charset="-122"/>
            </a:endParaRPr>
          </a:p>
        </p:txBody>
      </p:sp>
      <p:sp>
        <p:nvSpPr>
          <p:cNvPr id="122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43932" y="4300283"/>
            <a:ext cx="5189214" cy="4073057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95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2416-4617-4A67-91D4-B948040B0649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F59-8226-4BAF-9530-E79FBEDC560E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B93A-4601-4AE4-8567-27F30AAC2F8A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E7B7-F224-4849-8B96-27ED125069EB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6D45-AD32-4CCD-A364-1CC1E17C9618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CB4F-5FDF-4407-9A1D-A3696A81E256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78C3-4D76-4BC8-960E-A25DB20B1FB8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EF0-CB3B-48B5-83F2-C8D31A291F1C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F83-1E17-4726-AEB2-50957256F86A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D7F1-FFD2-4B1B-9414-C82CE5C8A437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FF85-1A88-4CD5-8D74-94F7F8433DE9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9FAB-B34C-4036-90BD-C4F86292C6DB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vels_of_Organization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publicdomain/mark/1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nx.org/contents/185cbf87-c72e-48f5-b51e-f14f21b5eabd@10.61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acillus_Anthracis.png" TargetMode="External"/><Relationship Id="rId3" Type="http://schemas.openxmlformats.org/officeDocument/2006/relationships/hyperlink" Target="https://commons.wikimedia.org/wiki/File:Celltypes.pn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ons.wikimedia.org/wiki/File:Cheek_cell_phase_contrast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creativecommons.org/publicdomain/mark/1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nx.org/contents/185cbf87-c72e-48f5-b51e-f14f21b5eabd@10.61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6663" y="2803087"/>
            <a:ext cx="2572407" cy="928085"/>
          </a:xfrm>
        </p:spPr>
        <p:txBody>
          <a:bodyPr/>
          <a:lstStyle/>
          <a:p>
            <a:pPr algn="l"/>
            <a:r>
              <a:rPr lang="en-US" b="1" dirty="0" smtClean="0"/>
              <a:t>Chapter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1712" y="270266"/>
            <a:ext cx="2982309" cy="591590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+mj-lt"/>
              </a:rPr>
              <a:t>General Biology I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782035"/>
            <a:ext cx="2239917" cy="1791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0155" y="5849088"/>
            <a:ext cx="4082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</a:rPr>
              <a:t>credit</a:t>
            </a:r>
            <a:r>
              <a:rPr lang="en-US" sz="800" dirty="0">
                <a:solidFill>
                  <a:schemeClr val="bg2">
                    <a:lumMod val="25000"/>
                  </a:schemeClr>
                </a:solidFill>
              </a:rPr>
              <a:t>: NASA/GSFC/NOAA/USGS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8647" y="3764932"/>
            <a:ext cx="2828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+mj-lt"/>
              </a:rPr>
              <a:t>The Study of Life</a:t>
            </a:r>
            <a:endParaRPr lang="en-US" sz="3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6070"/>
          <a:stretch/>
        </p:blipFill>
        <p:spPr>
          <a:xfrm>
            <a:off x="743641" y="3042111"/>
            <a:ext cx="4247874" cy="260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88102" y="1040524"/>
            <a:ext cx="1729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latin typeface="+mj-lt"/>
              </a:rPr>
              <a:t>BSC 2010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628650" y="785611"/>
            <a:ext cx="7886700" cy="539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Scientific theory</a:t>
            </a:r>
          </a:p>
          <a:p>
            <a:pPr lvl="1"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Is a body of interconnected concepts</a:t>
            </a:r>
          </a:p>
          <a:p>
            <a:pPr lvl="1"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Is supported by much experimental evidence and scientific reasoning</a:t>
            </a:r>
          </a:p>
          <a:p>
            <a:pPr lvl="1"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Expresses ideas of which we are most certain</a:t>
            </a:r>
          </a:p>
          <a:p>
            <a:pPr lvl="1"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When you say “theory” in </a:t>
            </a:r>
            <a:r>
              <a:rPr lang="en-US" altLang="en-US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biology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, 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it is as close to </a:t>
            </a:r>
            <a:r>
              <a:rPr lang="en-US" altLang="en-US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LAW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that you will get to with the information and technology we have available to us at the time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–"/>
            </a:pPr>
            <a:endParaRPr lang="en-US" altLang="en-US" sz="24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800"/>
              </a:spcBef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Compare 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to general meaning of theory</a:t>
            </a:r>
          </a:p>
          <a:p>
            <a:pPr lvl="1"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Different in everyday language, implies a lack of knowledge or a guess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2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Experiment Tests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experiment is designed to try to refute a hypothesis by testing a variable.</a:t>
            </a:r>
          </a:p>
          <a:p>
            <a:r>
              <a:rPr lang="en-US" sz="2400" dirty="0" smtClean="0"/>
              <a:t>An experimental set is compared to a control set.</a:t>
            </a:r>
          </a:p>
          <a:p>
            <a:r>
              <a:rPr lang="en-US" sz="2400" dirty="0" smtClean="0"/>
              <a:t>The control set is the same as the experimental set in every way- except for the variable being tested.</a:t>
            </a:r>
          </a:p>
          <a:p>
            <a:r>
              <a:rPr lang="en-US" sz="2400" dirty="0" smtClean="0"/>
              <a:t>When there is only one variable  being tested, any difference between the sets must be due to that variable.</a:t>
            </a:r>
          </a:p>
          <a:p>
            <a:r>
              <a:rPr lang="en-US" sz="2400" dirty="0"/>
              <a:t>The exception is when there </a:t>
            </a:r>
            <a:r>
              <a:rPr lang="en-US" sz="2400" dirty="0" smtClean="0"/>
              <a:t>are additional “uncontrolled variables”. In this case, the results cannot be attributed to the hypothesized variable.</a:t>
            </a:r>
            <a:endParaRPr lang="en-US" sz="24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149"/>
            <a:ext cx="7886700" cy="1325563"/>
          </a:xfrm>
        </p:spPr>
        <p:txBody>
          <a:bodyPr/>
          <a:lstStyle/>
          <a:p>
            <a:r>
              <a:rPr lang="en-US" dirty="0" smtClean="0"/>
              <a:t>Basic Versus Applied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4659"/>
            <a:ext cx="7886700" cy="4312304"/>
          </a:xfrm>
        </p:spPr>
        <p:txBody>
          <a:bodyPr>
            <a:normAutofit/>
          </a:bodyPr>
          <a:lstStyle/>
          <a:p>
            <a:r>
              <a:rPr lang="en-US" sz="2400" dirty="0"/>
              <a:t>Basic science </a:t>
            </a:r>
            <a:r>
              <a:rPr lang="en-US" sz="2400" dirty="0" smtClean="0"/>
              <a:t>seeks </a:t>
            </a:r>
            <a:r>
              <a:rPr lang="en-US" sz="2400" dirty="0"/>
              <a:t>to expand knowledge regardless of the short-term application of that knowledge.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immediate goal of basic science is knowledge for knowledge’s </a:t>
            </a:r>
            <a:r>
              <a:rPr lang="en-US" sz="1800" dirty="0" smtClean="0"/>
              <a:t>sake.</a:t>
            </a:r>
          </a:p>
          <a:p>
            <a:pPr marL="457200" lvl="1" indent="0">
              <a:buNone/>
            </a:pPr>
            <a:r>
              <a:rPr lang="en-US" sz="1800" dirty="0" smtClean="0"/>
              <a:t>It </a:t>
            </a:r>
            <a:r>
              <a:rPr lang="en-US" sz="1800" dirty="0"/>
              <a:t>may </a:t>
            </a:r>
            <a:r>
              <a:rPr lang="en-US" sz="1800" dirty="0" smtClean="0"/>
              <a:t>ultimately </a:t>
            </a:r>
            <a:r>
              <a:rPr lang="en-US" sz="1800" dirty="0"/>
              <a:t>result in a </a:t>
            </a:r>
            <a:r>
              <a:rPr lang="en-US" sz="1800" dirty="0" smtClean="0"/>
              <a:t>practical “applied” application.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400" dirty="0" smtClean="0"/>
              <a:t>Applied </a:t>
            </a:r>
            <a:r>
              <a:rPr lang="en-US" sz="2400" dirty="0"/>
              <a:t>science </a:t>
            </a:r>
            <a:r>
              <a:rPr lang="en-US" sz="2400" dirty="0" smtClean="0"/>
              <a:t>aims </a:t>
            </a:r>
            <a:r>
              <a:rPr lang="en-US" sz="2400" dirty="0"/>
              <a:t>to use science to solve real-world </a:t>
            </a:r>
            <a:r>
              <a:rPr lang="en-US" sz="2400" dirty="0" smtClean="0"/>
              <a:t>problems. </a:t>
            </a:r>
          </a:p>
          <a:p>
            <a:pPr marL="457200" lvl="1" indent="0">
              <a:buNone/>
            </a:pPr>
            <a:r>
              <a:rPr lang="en-US" sz="1800" dirty="0" smtClean="0"/>
              <a:t>In </a:t>
            </a:r>
            <a:r>
              <a:rPr lang="en-US" sz="1800" dirty="0"/>
              <a:t>applied science, the problem is usually defined for the </a:t>
            </a:r>
            <a:r>
              <a:rPr lang="en-US" sz="1800" dirty="0" smtClean="0"/>
              <a:t>researcher.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5753" y="5093270"/>
            <a:ext cx="4876190" cy="11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8438"/>
          </a:xfrm>
        </p:spPr>
        <p:txBody>
          <a:bodyPr/>
          <a:lstStyle/>
          <a:p>
            <a:pPr algn="ctr"/>
            <a:r>
              <a:rPr lang="en-US" dirty="0" smtClean="0"/>
              <a:t>   Peer-Reviewed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12" y="1481959"/>
            <a:ext cx="8050306" cy="52341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Papers detailing scientific methods and results are submitted to scientific journals for </a:t>
            </a:r>
            <a:r>
              <a:rPr lang="en-US" b="1" i="1" dirty="0" smtClean="0"/>
              <a:t>peer review</a:t>
            </a:r>
            <a:r>
              <a:rPr lang="en-US" dirty="0" smtClean="0"/>
              <a:t>.</a:t>
            </a:r>
          </a:p>
          <a:p>
            <a:endParaRPr lang="en-US" sz="1400" dirty="0" smtClean="0"/>
          </a:p>
          <a:p>
            <a:pPr lvl="1"/>
            <a:r>
              <a:rPr lang="en-US" dirty="0" smtClean="0"/>
              <a:t>Research reports usually follow the IMRaD</a:t>
            </a:r>
            <a:r>
              <a:rPr lang="en-US" dirty="0"/>
              <a:t>*</a:t>
            </a:r>
            <a:r>
              <a:rPr lang="en-US" dirty="0" smtClean="0"/>
              <a:t> format. (*introduction</a:t>
            </a:r>
            <a:r>
              <a:rPr lang="en-US" dirty="0"/>
              <a:t>, materials and methods, results, and discussion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sz="1400" dirty="0" smtClean="0"/>
              <a:t> </a:t>
            </a:r>
          </a:p>
          <a:p>
            <a:pPr lvl="1"/>
            <a:r>
              <a:rPr lang="en-US" dirty="0" smtClean="0"/>
              <a:t>Qualified colleagues judge whether or not the work is original, significant, logical, thorough and worthy of publication.</a:t>
            </a:r>
          </a:p>
          <a:p>
            <a:pPr lvl="1">
              <a:buNone/>
            </a:pPr>
            <a:endParaRPr lang="en-US" sz="1600" dirty="0" smtClean="0"/>
          </a:p>
          <a:p>
            <a:pPr lvl="1"/>
            <a:r>
              <a:rPr lang="en-US" dirty="0"/>
              <a:t>Using the work or ideas of others without proper </a:t>
            </a:r>
            <a:r>
              <a:rPr lang="en-US" dirty="0" smtClean="0"/>
              <a:t>permission and citation </a:t>
            </a:r>
            <a:r>
              <a:rPr lang="en-US" dirty="0"/>
              <a:t>is considered </a:t>
            </a:r>
            <a:r>
              <a:rPr lang="en-US" b="1" dirty="0"/>
              <a:t>plagiarism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So-called “review” </a:t>
            </a:r>
            <a:r>
              <a:rPr lang="en-US" dirty="0"/>
              <a:t>articles do not follow the </a:t>
            </a:r>
            <a:r>
              <a:rPr lang="en-US" dirty="0" smtClean="0"/>
              <a:t>IMRaD format </a:t>
            </a:r>
            <a:r>
              <a:rPr lang="en-US" dirty="0"/>
              <a:t>because they do not present original scientific </a:t>
            </a:r>
            <a:r>
              <a:rPr lang="en-US" dirty="0" smtClean="0"/>
              <a:t>findings </a:t>
            </a:r>
            <a:r>
              <a:rPr lang="en-US" dirty="0"/>
              <a:t>or primary literature; instead, they summarize and comment on findings that were published as primary literature and typically include extensive reference sections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dirty="0" smtClean="0"/>
              <a:t>These are PRIMARY RESOURCES – where you want to get the information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 rot="20685106">
            <a:off x="546847" y="192905"/>
            <a:ext cx="1237129" cy="1156447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534515">
            <a:off x="700615" y="493036"/>
            <a:ext cx="929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Research Results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442"/>
            <a:ext cx="8229600" cy="516972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Primary Resources</a:t>
            </a:r>
          </a:p>
          <a:p>
            <a:pPr>
              <a:buNone/>
            </a:pPr>
            <a:r>
              <a:rPr lang="en-US" dirty="0" smtClean="0"/>
              <a:t>Examples of scientific journals that are primary resources: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Nature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Journal of Molecular Biology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Journal of Immunology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Journal of Ecology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Journal of Virology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Journal of Experimental Medicine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864476"/>
            <a:ext cx="8229600" cy="54522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SECONDARY RESOURCES</a:t>
            </a:r>
          </a:p>
          <a:p>
            <a:r>
              <a:rPr lang="en-US" dirty="0" smtClean="0"/>
              <a:t>Magazine articles, internet, books, news reports, newspapers</a:t>
            </a:r>
          </a:p>
          <a:p>
            <a:r>
              <a:rPr lang="en-US" dirty="0" smtClean="0"/>
              <a:t>Many of these do have the correct information</a:t>
            </a:r>
          </a:p>
          <a:p>
            <a:pPr lvl="1"/>
            <a:r>
              <a:rPr lang="en-US" dirty="0" smtClean="0"/>
              <a:t>However, anyone can publish anything in these formats</a:t>
            </a:r>
          </a:p>
          <a:p>
            <a:pPr lvl="1">
              <a:buNone/>
            </a:pPr>
            <a:endParaRPr lang="en-US" sz="900" dirty="0" smtClean="0"/>
          </a:p>
          <a:p>
            <a:pPr lvl="1"/>
            <a:r>
              <a:rPr lang="en-US" dirty="0" smtClean="0"/>
              <a:t>Therefore, caution must be taken when reading the information</a:t>
            </a:r>
          </a:p>
          <a:p>
            <a:pPr lvl="1">
              <a:buNone/>
            </a:pPr>
            <a:endParaRPr lang="en-US" sz="900" dirty="0" smtClean="0"/>
          </a:p>
          <a:p>
            <a:pPr lvl="1"/>
            <a:r>
              <a:rPr lang="en-US" dirty="0" smtClean="0"/>
              <a:t>The author may not mean to be misleading – they themselves might have misread or misinterpreted the information in Primary Sources</a:t>
            </a:r>
          </a:p>
          <a:p>
            <a:pPr lvl="3"/>
            <a:r>
              <a:rPr lang="en-US" dirty="0" smtClean="0"/>
              <a:t>New flash – news reporters and celebrities are not scientists!</a:t>
            </a:r>
          </a:p>
          <a:p>
            <a:pPr lvl="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93663" y="-14168"/>
            <a:ext cx="8775700" cy="861774"/>
          </a:xfrm>
        </p:spPr>
        <p:txBody>
          <a:bodyPr lIns="182880" tIns="91440" rIns="182880" bIns="91440">
            <a:spAutoFit/>
          </a:bodyPr>
          <a:lstStyle/>
          <a:p>
            <a:pPr eaLnBrk="1" hangingPunct="1"/>
            <a:r>
              <a:rPr lang="en-US" altLang="en-US" dirty="0" smtClean="0"/>
              <a:t>Evaluating Scientific Information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82563" y="911225"/>
            <a:ext cx="8775700" cy="5073650"/>
          </a:xfrm>
        </p:spPr>
        <p:txBody>
          <a:bodyPr lIns="91440" tIns="45720" rIns="91440" bIns="45720"/>
          <a:lstStyle/>
          <a:p>
            <a:pPr indent="-342900" eaLnBrk="1" hangingPunct="1">
              <a:buFont typeface="Wingdings" pitchFamily="2" charset="2"/>
              <a:buNone/>
            </a:pPr>
            <a:r>
              <a:rPr lang="en-US" altLang="en-US" sz="2900" b="1" dirty="0" smtClean="0">
                <a:latin typeface="+mj-lt"/>
              </a:rPr>
              <a:t>Understanding Science from Secondary Sources</a:t>
            </a:r>
          </a:p>
          <a:p>
            <a:pPr indent="-342900" eaLnBrk="1" hangingPunct="1"/>
            <a:r>
              <a:rPr lang="en-US" altLang="en-US" dirty="0" smtClean="0">
                <a:latin typeface="+mj-lt"/>
              </a:rPr>
              <a:t>Use your understanding of the process of science to evaluate science stories. </a:t>
            </a:r>
          </a:p>
          <a:p>
            <a:pPr indent="-342900" eaLnBrk="1" hangingPunct="1"/>
            <a:r>
              <a:rPr lang="en-US" altLang="en-US" dirty="0" smtClean="0">
                <a:latin typeface="+mj-lt"/>
              </a:rPr>
              <a:t>News media generally highlight only those science stories that seem newsworthy.</a:t>
            </a:r>
          </a:p>
          <a:p>
            <a:pPr indent="-342900" eaLnBrk="1" hangingPunct="1"/>
            <a:r>
              <a:rPr lang="en-US" altLang="en-US" dirty="0" smtClean="0">
                <a:latin typeface="+mj-lt"/>
              </a:rPr>
              <a:t>They are more likely to report a positive result than a negative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-4763"/>
            <a:ext cx="61706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46690" y="0"/>
            <a:ext cx="8229600" cy="849969"/>
          </a:xfrm>
        </p:spPr>
        <p:txBody>
          <a:bodyPr/>
          <a:lstStyle/>
          <a:p>
            <a:r>
              <a:rPr lang="en-US" altLang="en-US" dirty="0" smtClean="0"/>
              <a:t>Ripped from the Headlines!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44463" y="862013"/>
            <a:ext cx="8775700" cy="563338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 that certain brand of provocatively-headlined-but-probably-not-what-you-think-it-is science news that we know and love hate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“Mice can Inherit Memories”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“Men and women’s brains are wired differently, therefore men are better at reading maps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0180" name="Picture 2"/>
          <p:cNvPicPr>
            <a:picLocks noChangeAspect="1"/>
          </p:cNvPicPr>
          <p:nvPr/>
        </p:nvPicPr>
        <p:blipFill>
          <a:blip r:embed="rId2" cstate="print"/>
          <a:srcRect l="24615" t="36784" r="41792" b="6602"/>
          <a:stretch>
            <a:fillRect/>
          </a:stretch>
        </p:blipFill>
        <p:spPr bwMode="auto">
          <a:xfrm>
            <a:off x="5797606" y="2322513"/>
            <a:ext cx="3071812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sh.org/sites/default/files/ACSH-RCS%20infographic%20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7" y="889952"/>
            <a:ext cx="9027726" cy="5078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2611"/>
            <a:ext cx="7886700" cy="11455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Timeline of Life on Earth</a:t>
            </a:r>
          </a:p>
          <a:p>
            <a:pPr marL="0" indent="0" algn="ctr">
              <a:buNone/>
            </a:pPr>
            <a:r>
              <a:rPr lang="en-US" sz="1800" dirty="0" smtClean="0"/>
              <a:t>(Approximate)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6070"/>
          <a:stretch/>
        </p:blipFill>
        <p:spPr>
          <a:xfrm>
            <a:off x="2448063" y="1518846"/>
            <a:ext cx="4247874" cy="260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57028" y="4127349"/>
            <a:ext cx="4082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</a:rPr>
              <a:t>credit</a:t>
            </a:r>
            <a:r>
              <a:rPr lang="en-US" sz="800" dirty="0">
                <a:solidFill>
                  <a:schemeClr val="bg2">
                    <a:lumMod val="25000"/>
                  </a:schemeClr>
                </a:solidFill>
              </a:rPr>
              <a:t>: NASA/GSFC/NOAA/USGS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28650" y="4610392"/>
            <a:ext cx="8301318" cy="1844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Billions of years ago: microorganisms in the ocean</a:t>
            </a:r>
          </a:p>
          <a:p>
            <a:pPr lvl="2"/>
            <a:r>
              <a:rPr lang="en-US" sz="1600" dirty="0" smtClean="0"/>
              <a:t>~3.5 billion – bacteria; ~2.5 – unicellular eukaryotes</a:t>
            </a:r>
          </a:p>
          <a:p>
            <a:r>
              <a:rPr lang="en-US" sz="2400" dirty="0" smtClean="0"/>
              <a:t>180-200 million years ago: animals and plants familiar to us</a:t>
            </a:r>
          </a:p>
          <a:p>
            <a:r>
              <a:rPr lang="en-US" sz="2400" dirty="0" smtClean="0"/>
              <a:t>2.5 million years ago: humans </a:t>
            </a:r>
            <a:r>
              <a:rPr lang="en-US" sz="1600" i="1" dirty="0" smtClean="0"/>
              <a:t>(genus “Homo”)</a:t>
            </a:r>
            <a:endParaRPr lang="en-US" sz="2400" dirty="0" smtClean="0"/>
          </a:p>
          <a:p>
            <a:r>
              <a:rPr lang="en-US" sz="2400" dirty="0" smtClean="0"/>
              <a:t>200,000 years ago: modern-looking humans  </a:t>
            </a:r>
            <a:r>
              <a:rPr lang="en-US" sz="1600" i="1" dirty="0" smtClean="0"/>
              <a:t>(“Homo sapiens”)</a:t>
            </a:r>
            <a:r>
              <a:rPr lang="en-US" sz="2400" dirty="0" smtClean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512" y="213467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Properties of Life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261533"/>
            <a:ext cx="7922922" cy="49154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Order </a:t>
            </a:r>
            <a:r>
              <a:rPr lang="en-US" sz="2200" dirty="0" smtClean="0"/>
              <a:t>– biological components are organized</a:t>
            </a:r>
          </a:p>
          <a:p>
            <a:r>
              <a:rPr lang="en-US" dirty="0" smtClean="0"/>
              <a:t>Sensitivity/Response to Stimuli</a:t>
            </a:r>
            <a:r>
              <a:rPr lang="en-US" sz="2000" dirty="0" smtClean="0"/>
              <a:t> – movement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Reproduction </a:t>
            </a:r>
            <a:r>
              <a:rPr lang="en-US" sz="2200" dirty="0" smtClean="0"/>
              <a:t>– passing DNA down to offspring</a:t>
            </a:r>
          </a:p>
          <a:p>
            <a:r>
              <a:rPr lang="en-US" dirty="0" smtClean="0"/>
              <a:t>Growth and Development </a:t>
            </a:r>
            <a:r>
              <a:rPr lang="en-US" sz="2200" dirty="0" smtClean="0"/>
              <a:t>– follow instructions coded by genes</a:t>
            </a:r>
          </a:p>
          <a:p>
            <a:r>
              <a:rPr lang="en-US" dirty="0" smtClean="0"/>
              <a:t>Regulation </a:t>
            </a:r>
            <a:r>
              <a:rPr lang="en-US" sz="2200" dirty="0" smtClean="0"/>
              <a:t>– coordinate internal functions</a:t>
            </a:r>
          </a:p>
          <a:p>
            <a:r>
              <a:rPr lang="en-US" dirty="0" smtClean="0"/>
              <a:t>Homeostasis </a:t>
            </a:r>
            <a:r>
              <a:rPr lang="en-US" sz="2200" dirty="0" smtClean="0"/>
              <a:t>– maintain constant internal conditions</a:t>
            </a:r>
          </a:p>
          <a:p>
            <a:r>
              <a:rPr lang="en-US" dirty="0" smtClean="0"/>
              <a:t>Energy Processing </a:t>
            </a:r>
            <a:r>
              <a:rPr lang="en-US" sz="2000" dirty="0" smtClean="0"/>
              <a:t>– use sun or chemical energy</a:t>
            </a:r>
          </a:p>
          <a:p>
            <a:endParaRPr lang="en-US" dirty="0"/>
          </a:p>
          <a:p>
            <a:pPr lvl="1"/>
            <a:r>
              <a:rPr lang="en-US" dirty="0" smtClean="0"/>
              <a:t>Life: defines as an organism made of one or more cell that can follow the functions listed above.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8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82614" y="0"/>
            <a:ext cx="3578773" cy="6700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Hierarchy of Life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875" b="37012"/>
          <a:stretch>
            <a:fillRect/>
          </a:stretch>
        </p:blipFill>
        <p:spPr>
          <a:xfrm>
            <a:off x="395183" y="525516"/>
            <a:ext cx="2945237" cy="586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52445" y="4919008"/>
            <a:ext cx="33570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aption: </a:t>
            </a:r>
            <a:r>
              <a:rPr lang="en-US" sz="800" dirty="0">
                <a:hlinkClick r:id="rId3"/>
              </a:rPr>
              <a:t>The simplest unit of life is the atom, like oxygen.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Two </a:t>
            </a:r>
            <a:r>
              <a:rPr lang="en-US" sz="800" dirty="0">
                <a:hlinkClick r:id="rId3"/>
              </a:rPr>
              <a:t>or more atoms is a molecule, like dioxide. Many molecules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is </a:t>
            </a:r>
            <a:r>
              <a:rPr lang="en-US" sz="800" dirty="0">
                <a:hlinkClick r:id="rId3"/>
              </a:rPr>
              <a:t>a macromolecule, such as a phospholipid. Multiple macromolecules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form </a:t>
            </a:r>
            <a:r>
              <a:rPr lang="en-US" sz="800" dirty="0">
                <a:hlinkClick r:id="rId3"/>
              </a:rPr>
              <a:t>a cell, like a Clara cell. A group of cells functioning together is a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tissue</a:t>
            </a:r>
            <a:r>
              <a:rPr lang="en-US" sz="800" dirty="0">
                <a:hlinkClick r:id="rId3"/>
              </a:rPr>
              <a:t>, for example, Epithelial tissue. Different tissues make up an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organ</a:t>
            </a:r>
            <a:r>
              <a:rPr lang="en-US" sz="800" dirty="0">
                <a:hlinkClick r:id="rId3"/>
              </a:rPr>
              <a:t>, like a lung. Organs work together to form an organ system,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such </a:t>
            </a:r>
            <a:r>
              <a:rPr lang="en-US" sz="800" dirty="0">
                <a:hlinkClick r:id="rId3"/>
              </a:rPr>
              <a:t>as the Respiratory System. All of the organ systems make a living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organism</a:t>
            </a:r>
            <a:r>
              <a:rPr lang="en-US" sz="800" dirty="0">
                <a:hlinkClick r:id="rId3"/>
              </a:rPr>
              <a:t>, like a lion. A group of the same organism living together in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an </a:t>
            </a:r>
            <a:r>
              <a:rPr lang="en-US" sz="800" dirty="0">
                <a:hlinkClick r:id="rId3"/>
              </a:rPr>
              <a:t>area is a population, such as a pride of lions. Two or more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populations </a:t>
            </a:r>
            <a:r>
              <a:rPr lang="en-US" sz="800" dirty="0">
                <a:hlinkClick r:id="rId3"/>
              </a:rPr>
              <a:t>interacting with each other form a community, for example</a:t>
            </a:r>
            <a:r>
              <a:rPr lang="en-US" sz="800" dirty="0" smtClean="0">
                <a:hlinkClick r:id="rId3"/>
              </a:rPr>
              <a:t>,</a:t>
            </a:r>
          </a:p>
          <a:p>
            <a:r>
              <a:rPr lang="en-US" sz="800" dirty="0" smtClean="0">
                <a:hlinkClick r:id="rId3"/>
              </a:rPr>
              <a:t> </a:t>
            </a:r>
            <a:r>
              <a:rPr lang="en-US" sz="800" dirty="0">
                <a:hlinkClick r:id="rId3"/>
              </a:rPr>
              <a:t>lion and zebra populations interacting with each other. Communities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interacting </a:t>
            </a:r>
            <a:r>
              <a:rPr lang="en-US" sz="800" dirty="0">
                <a:hlinkClick r:id="rId3"/>
              </a:rPr>
              <a:t>not only with each other but also with the physical environment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encompass </a:t>
            </a:r>
            <a:r>
              <a:rPr lang="en-US" sz="800" dirty="0">
                <a:hlinkClick r:id="rId3"/>
              </a:rPr>
              <a:t>an ecosystem, such as the Savanna ecosystem. All of the </a:t>
            </a:r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ecosystems </a:t>
            </a:r>
            <a:r>
              <a:rPr lang="en-US" sz="800" dirty="0">
                <a:hlinkClick r:id="rId3"/>
              </a:rPr>
              <a:t>make up the biosphere, the area of life on Earth. </a:t>
            </a:r>
            <a:r>
              <a:rPr lang="en-US" sz="800" dirty="0" smtClean="0"/>
              <a:t>   </a:t>
            </a:r>
          </a:p>
          <a:p>
            <a:r>
              <a:rPr lang="en-US" sz="800" dirty="0" smtClean="0"/>
              <a:t>(c)Mikala14,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9"/>
          <a:stretch>
            <a:fillRect/>
          </a:stretch>
        </p:blipFill>
        <p:spPr>
          <a:xfrm>
            <a:off x="3942426" y="756747"/>
            <a:ext cx="3015424" cy="407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2911366" y="998483"/>
            <a:ext cx="1303282" cy="516057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8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98425" y="9906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39775" indent="-28257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Living systems show </a:t>
            </a:r>
            <a:r>
              <a:rPr lang="en-US" sz="2800" b="1" dirty="0" smtClean="0">
                <a:solidFill>
                  <a:schemeClr val="accent6"/>
                </a:solidFill>
                <a:ea typeface="ＭＳ Ｐゴシック" pitchFamily="34" charset="-128"/>
              </a:rPr>
              <a:t>hierarchical organization</a:t>
            </a:r>
            <a:endParaRPr lang="en-US" sz="3200" b="1" dirty="0" smtClean="0">
              <a:solidFill>
                <a:schemeClr val="accent6"/>
              </a:solidFill>
              <a:ea typeface="ＭＳ Ｐゴシック" pitchFamily="34" charset="-128"/>
            </a:endParaRP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800" b="1" dirty="0" smtClean="0">
                <a:solidFill>
                  <a:srgbClr val="000000"/>
                </a:solidFill>
                <a:ea typeface="ＭＳ Ｐゴシック" pitchFamily="34" charset="-128"/>
              </a:rPr>
              <a:t>Cellular level</a:t>
            </a:r>
          </a:p>
          <a:p>
            <a:pPr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Atoms, molecules, organelles, cells</a:t>
            </a:r>
          </a:p>
          <a:p>
            <a:pPr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Cell is the basic unit of life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800" b="1" dirty="0" smtClean="0">
                <a:solidFill>
                  <a:srgbClr val="000000"/>
                </a:solidFill>
                <a:ea typeface="ＭＳ Ｐゴシック" pitchFamily="34" charset="-128"/>
              </a:rPr>
              <a:t>Organismal level</a:t>
            </a:r>
          </a:p>
          <a:p>
            <a:pPr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Tissues, organs, organ systems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800" b="1" dirty="0" err="1" smtClean="0">
                <a:solidFill>
                  <a:srgbClr val="000000"/>
                </a:solidFill>
                <a:ea typeface="ＭＳ Ｐゴシック" pitchFamily="34" charset="-128"/>
              </a:rPr>
              <a:t>Populational</a:t>
            </a:r>
            <a:r>
              <a:rPr lang="en-US" sz="2800" b="1" dirty="0" smtClean="0">
                <a:solidFill>
                  <a:srgbClr val="000000"/>
                </a:solidFill>
                <a:ea typeface="ＭＳ Ｐゴシック" pitchFamily="34" charset="-128"/>
              </a:rPr>
              <a:t> level</a:t>
            </a:r>
          </a:p>
          <a:p>
            <a:pPr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Population, community 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800" b="1" dirty="0" smtClean="0">
                <a:solidFill>
                  <a:srgbClr val="000000"/>
                </a:solidFill>
                <a:ea typeface="ＭＳ Ｐゴシック" pitchFamily="34" charset="-128"/>
              </a:rPr>
              <a:t>Ecosystem level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800" b="1" dirty="0" smtClean="0">
                <a:solidFill>
                  <a:srgbClr val="000000"/>
                </a:solidFill>
                <a:ea typeface="ＭＳ Ｐゴシック" pitchFamily="34" charset="-128"/>
              </a:rPr>
              <a:t>Biosphere</a:t>
            </a: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Earth is an ecosystem we call the biosphere</a:t>
            </a:r>
          </a:p>
          <a:p>
            <a:pPr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DA3450E-2C1D-47B3-B7D1-114D9219DADF}" type="slidenum">
              <a:rPr lang="en-US" altLang="en-US" sz="1400">
                <a:solidFill>
                  <a:srgbClr val="000000"/>
                </a:solidFill>
                <a:ea typeface="MS PGothic" pitchFamily="34" charset="-128"/>
              </a:rPr>
              <a:pPr algn="r" eaLnBrk="1" hangingPunct="1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altLang="en-US" sz="1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57200" y="174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 b="1" dirty="0">
                <a:ea typeface="MS PGothic" pitchFamily="34" charset="-128"/>
              </a:rPr>
              <a:t>The Science of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30" y="194305"/>
            <a:ext cx="8561294" cy="101438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Phylogenetic Tree Shows Evolutionary Relationships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2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2730" y="1120487"/>
            <a:ext cx="7845908" cy="4913934"/>
            <a:chOff x="322730" y="1519867"/>
            <a:chExt cx="7845908" cy="49139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207" y="1519867"/>
              <a:ext cx="6708431" cy="4570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22730" y="2375647"/>
              <a:ext cx="14852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The 3 Domains</a:t>
              </a:r>
              <a:endParaRPr lang="en-US" sz="1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685365" y="2544924"/>
              <a:ext cx="43927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84331" y="6064469"/>
              <a:ext cx="231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Common Ancestor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1227" y="6074979"/>
            <a:ext cx="764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</a:t>
            </a:r>
            <a:r>
              <a:rPr lang="en-US" dirty="0" err="1" smtClean="0"/>
              <a:t>Woese</a:t>
            </a:r>
            <a:r>
              <a:rPr lang="en-US" dirty="0" smtClean="0"/>
              <a:t> in 1970s developed this tree based on </a:t>
            </a:r>
            <a:r>
              <a:rPr lang="en-US" dirty="0" err="1" smtClean="0"/>
              <a:t>rRNA</a:t>
            </a:r>
            <a:r>
              <a:rPr lang="en-US" dirty="0" smtClean="0"/>
              <a:t> sequence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18" y="197701"/>
            <a:ext cx="7886700" cy="449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Prokaryotes versus Eukaryotes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1" y="811368"/>
            <a:ext cx="8055428" cy="336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9718" y="4176747"/>
            <a:ext cx="2032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aption: </a:t>
            </a:r>
            <a:r>
              <a:rPr lang="en-US" sz="800" dirty="0" smtClean="0">
                <a:hlinkClick r:id="rId3"/>
              </a:rPr>
              <a:t>Celltypes</a:t>
            </a:r>
            <a:r>
              <a:rPr lang="en-US" sz="800" dirty="0" smtClean="0"/>
              <a:t>  (c)Snek01,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11267" r="16289" b="18309"/>
          <a:stretch/>
        </p:blipFill>
        <p:spPr>
          <a:xfrm>
            <a:off x="1429555" y="4591882"/>
            <a:ext cx="2215166" cy="187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6785" y="6563233"/>
            <a:ext cx="39517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aption: </a:t>
            </a:r>
            <a:r>
              <a:rPr lang="en-US" sz="800" dirty="0">
                <a:hlinkClick r:id="rId6"/>
              </a:rPr>
              <a:t>This is a phase contrast image of a cheek cell</a:t>
            </a:r>
            <a:r>
              <a:rPr lang="en-US" sz="800" dirty="0" smtClean="0">
                <a:hlinkClick r:id="rId6"/>
              </a:rPr>
              <a:t>  </a:t>
            </a:r>
            <a:r>
              <a:rPr lang="en-US" sz="800" dirty="0" smtClean="0"/>
              <a:t>(c)Spencer Diamond,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t="36807" r="71408" b="37652"/>
          <a:stretch/>
        </p:blipFill>
        <p:spPr>
          <a:xfrm>
            <a:off x="5805171" y="4794615"/>
            <a:ext cx="1614804" cy="1473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47606" y="6604715"/>
            <a:ext cx="25619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aption: </a:t>
            </a:r>
            <a:r>
              <a:rPr lang="en-US" sz="800" dirty="0" smtClean="0">
                <a:hlinkClick r:id="rId8"/>
              </a:rPr>
              <a:t>Bacillus anthracis  </a:t>
            </a:r>
            <a:r>
              <a:rPr lang="en-US" sz="800" dirty="0" smtClean="0"/>
              <a:t>(c)Bruce </a:t>
            </a:r>
            <a:r>
              <a:rPr lang="en-US" sz="800" dirty="0" err="1" smtClean="0"/>
              <a:t>Blaus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85851" y="1200150"/>
            <a:ext cx="1181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Nucleolus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985" y="920636"/>
            <a:ext cx="4926697" cy="5044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115" y="1407459"/>
            <a:ext cx="104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Domain:</a:t>
            </a:r>
          </a:p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8682" y="3646282"/>
            <a:ext cx="1990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Domain:</a:t>
            </a:r>
          </a:p>
          <a:p>
            <a:r>
              <a:rPr lang="en-US" dirty="0" smtClean="0"/>
              <a:t>Eukarya</a:t>
            </a:r>
          </a:p>
          <a:p>
            <a:endParaRPr lang="en-US" dirty="0"/>
          </a:p>
          <a:p>
            <a:r>
              <a:rPr lang="en-US" sz="1400" dirty="0" smtClean="0"/>
              <a:t>(Kingdom: Animals)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729" y="3646282"/>
            <a:ext cx="1689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Domain:</a:t>
            </a:r>
          </a:p>
          <a:p>
            <a:pPr algn="r"/>
            <a:r>
              <a:rPr lang="en-US" dirty="0"/>
              <a:t>Eukarya</a:t>
            </a:r>
          </a:p>
          <a:p>
            <a:endParaRPr lang="en-US" dirty="0"/>
          </a:p>
          <a:p>
            <a:pPr algn="r"/>
            <a:r>
              <a:rPr lang="en-US" sz="1400" dirty="0"/>
              <a:t>(Kingdom: </a:t>
            </a:r>
            <a:r>
              <a:rPr lang="en-US" sz="1400" dirty="0" smtClean="0"/>
              <a:t>Plants)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38682" y="1559858"/>
            <a:ext cx="104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Domain:</a:t>
            </a:r>
          </a:p>
          <a:p>
            <a:r>
              <a:rPr lang="en-US" dirty="0" smtClean="0"/>
              <a:t>Archaea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13567" y="211667"/>
            <a:ext cx="3716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Three Domains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11985" y="2915383"/>
            <a:ext cx="4937760" cy="1693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471100" y="920636"/>
            <a:ext cx="8467" cy="201168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7" y="1038226"/>
          <a:ext cx="8353427" cy="4781548"/>
        </p:xfrm>
        <a:graphic>
          <a:graphicData uri="http://schemas.openxmlformats.org/drawingml/2006/table">
            <a:tbl>
              <a:tblPr/>
              <a:tblGrid>
                <a:gridCol w="95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2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116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Domain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Bacteria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Archae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Eukarya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Eukarya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Eukarya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Eukarya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Kingdom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Bacteria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Archaebacteria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Plantae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Animalia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Animalia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Animalia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Phylum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Proteobacteria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Archaeota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Anthophyta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Chordata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Chordata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Cordata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8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Class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Gammaproteobacteria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Thermococci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Eudicotyledones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Mammalia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Mammalia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Mammalia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Order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Enterobacter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Thermococcales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Asterales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Carnivora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Carnivora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Carnivora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Family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Enterobacteriaceae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Thermococcaceae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Asteraceae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Panthera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Felidae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Canidae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Genus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Escherichia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Thermococcus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Cynara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Panthera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Lynx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Canis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Species</a:t>
                      </a: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Escherichia coli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T. profundus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C. scolymus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P. leo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L. canadensis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Calibri"/>
                          <a:ea typeface="Calibri"/>
                          <a:cs typeface="Times New Roman"/>
                        </a:rPr>
                        <a:t>C.  lupus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75" y="1596390"/>
            <a:ext cx="904875" cy="677863"/>
          </a:xfrm>
          <a:prstGeom prst="rect">
            <a:avLst/>
          </a:prstGeom>
          <a:noFill/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815" y="1601153"/>
            <a:ext cx="866775" cy="706437"/>
          </a:xfrm>
          <a:prstGeom prst="rect">
            <a:avLst/>
          </a:prstGeom>
          <a:noFill/>
        </p:spPr>
      </p:pic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7782" y="1537653"/>
            <a:ext cx="828676" cy="833437"/>
          </a:xfrm>
          <a:prstGeom prst="rect">
            <a:avLst/>
          </a:prstGeom>
          <a:noFill/>
        </p:spPr>
      </p:pic>
      <p:pic>
        <p:nvPicPr>
          <p:cNvPr id="2052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9387" y="1505109"/>
            <a:ext cx="923926" cy="898525"/>
          </a:xfrm>
          <a:prstGeom prst="rect">
            <a:avLst/>
          </a:prstGeom>
          <a:noFill/>
        </p:spPr>
      </p:pic>
      <p:pic>
        <p:nvPicPr>
          <p:cNvPr id="2053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6850" y="1596390"/>
            <a:ext cx="952500" cy="715963"/>
          </a:xfrm>
          <a:prstGeom prst="rect">
            <a:avLst/>
          </a:prstGeom>
          <a:noFill/>
        </p:spPr>
      </p:pic>
      <p:pic>
        <p:nvPicPr>
          <p:cNvPr id="2054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5900" y="1540034"/>
            <a:ext cx="885826" cy="8286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5808" y="116929"/>
            <a:ext cx="2572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Phylogeny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380066" y="2760132"/>
            <a:ext cx="787400" cy="169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24664" y="2760129"/>
            <a:ext cx="787400" cy="169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60798" y="2743195"/>
            <a:ext cx="787400" cy="169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844" y="2727862"/>
            <a:ext cx="23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4031" y="5944384"/>
            <a:ext cx="740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Domains</a:t>
            </a:r>
          </a:p>
          <a:p>
            <a:r>
              <a:rPr lang="en-US" dirty="0"/>
              <a:t>6</a:t>
            </a:r>
            <a:r>
              <a:rPr lang="en-US" dirty="0" smtClean="0"/>
              <a:t> Kingdoms (Eubacteria, Archaea, Protista, Plantae, Animalia, and Fungi)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Biological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Molecular Biology</a:t>
            </a:r>
          </a:p>
          <a:p>
            <a:r>
              <a:rPr lang="en-US" dirty="0" smtClean="0"/>
              <a:t>Biochemistry</a:t>
            </a:r>
          </a:p>
          <a:p>
            <a:r>
              <a:rPr lang="en-US" dirty="0" smtClean="0"/>
              <a:t>Microbiology</a:t>
            </a:r>
          </a:p>
          <a:p>
            <a:r>
              <a:rPr lang="en-US" dirty="0" smtClean="0"/>
              <a:t>Zoology</a:t>
            </a:r>
          </a:p>
          <a:p>
            <a:r>
              <a:rPr lang="en-US" dirty="0" smtClean="0"/>
              <a:t>Botany</a:t>
            </a:r>
          </a:p>
          <a:p>
            <a:r>
              <a:rPr lang="en-US" dirty="0" smtClean="0"/>
              <a:t>Biophysics</a:t>
            </a:r>
          </a:p>
          <a:p>
            <a:r>
              <a:rPr lang="en-US" dirty="0" smtClean="0"/>
              <a:t>Neurobiology</a:t>
            </a:r>
          </a:p>
          <a:p>
            <a:r>
              <a:rPr lang="en-US" dirty="0" smtClean="0"/>
              <a:t>Paleontology </a:t>
            </a:r>
          </a:p>
          <a:p>
            <a:r>
              <a:rPr lang="en-US" dirty="0" smtClean="0"/>
              <a:t>… and many more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584" y="1825625"/>
            <a:ext cx="2274996" cy="160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354" y="2228135"/>
            <a:ext cx="2274996" cy="177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147" y="3565660"/>
            <a:ext cx="2274996" cy="153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5896" y="3636680"/>
            <a:ext cx="2274996" cy="170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6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22998"/>
            <a:ext cx="7899988" cy="605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The Scope of Biology is Vast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331" y="1958790"/>
            <a:ext cx="7687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Biology</a:t>
            </a:r>
            <a:r>
              <a:rPr lang="en-US" sz="2800" dirty="0" smtClean="0"/>
              <a:t> </a:t>
            </a:r>
            <a:r>
              <a:rPr lang="en-US" sz="2800" dirty="0"/>
              <a:t>is the study of living organisms and their interactions with one another and their </a:t>
            </a:r>
            <a:r>
              <a:rPr lang="en-US" sz="2800" dirty="0" smtClean="0"/>
              <a:t>environments.</a:t>
            </a:r>
          </a:p>
          <a:p>
            <a:endParaRPr lang="en-US" sz="2800" dirty="0"/>
          </a:p>
          <a:p>
            <a:r>
              <a:rPr lang="en-US" sz="2800" i="1" dirty="0" smtClean="0"/>
              <a:t>Biology </a:t>
            </a:r>
            <a:r>
              <a:rPr lang="en-US" sz="2800" dirty="0" smtClean="0"/>
              <a:t>is interdisciplinary - it intersects with other natural sciences, such as geology, physics, and chemistry, and with computer science, logic, and math.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12950"/>
            <a:ext cx="7842997" cy="64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Inductive and Deductive Reasoning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650" y="1409766"/>
            <a:ext cx="799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With </a:t>
            </a:r>
            <a:r>
              <a:rPr lang="en-US" sz="2700" b="1" dirty="0" smtClean="0">
                <a:solidFill>
                  <a:srgbClr val="FF0000"/>
                </a:solidFill>
              </a:rPr>
              <a:t>inductive reasoning</a:t>
            </a:r>
            <a:r>
              <a:rPr lang="en-US" sz="2700" dirty="0" smtClean="0"/>
              <a:t>, related specific observations are used to arrive at a general conclusion.</a:t>
            </a:r>
            <a:endParaRPr lang="en-US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552450" y="4086139"/>
            <a:ext cx="799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With </a:t>
            </a:r>
            <a:r>
              <a:rPr lang="en-US" sz="2700" b="1" dirty="0" smtClean="0">
                <a:solidFill>
                  <a:srgbClr val="FF0000"/>
                </a:solidFill>
              </a:rPr>
              <a:t>deductive reasoning</a:t>
            </a:r>
            <a:r>
              <a:rPr lang="en-US" sz="2700" dirty="0" smtClean="0"/>
              <a:t>, a general principle or law is used to forecast specific results.</a:t>
            </a:r>
            <a:endParaRPr lang="en-US" sz="27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9205" y="2329260"/>
            <a:ext cx="6914286" cy="161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3309" y="4960339"/>
            <a:ext cx="6114286" cy="181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504497" y="553792"/>
            <a:ext cx="8103475" cy="586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Science uses both </a:t>
            </a:r>
            <a:r>
              <a:rPr lang="en-US" altLang="en-US" sz="2800" b="1" i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deductive</a:t>
            </a:r>
            <a:r>
              <a:rPr lang="en-US" altLang="en-US" sz="28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and </a:t>
            </a:r>
            <a:r>
              <a:rPr lang="en-US" altLang="en-US" sz="2800" b="1" i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inductive</a:t>
            </a:r>
            <a:r>
              <a:rPr lang="en-US" altLang="en-US" sz="28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reasoning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Inductive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reasoning </a:t>
            </a:r>
            <a:r>
              <a:rPr lang="en-US" altLang="en-US" sz="28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uses specific observations to develop general conclusions</a:t>
            </a:r>
          </a:p>
          <a:p>
            <a:pPr lvl="2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If poodles have hair and terriers have hair, then you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might </a:t>
            </a:r>
            <a:r>
              <a:rPr lang="en-US" altLang="en-US" sz="28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generalize that all dogs have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hair</a:t>
            </a:r>
          </a:p>
          <a:p>
            <a:pPr lvl="2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Common in descriptive science</a:t>
            </a:r>
          </a:p>
          <a:p>
            <a:pPr lvl="2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8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Deductive reasoning </a:t>
            </a:r>
            <a:r>
              <a:rPr lang="en-US" altLang="en-US" sz="28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uses general principles to make specific predictions</a:t>
            </a:r>
          </a:p>
          <a:p>
            <a:pPr lvl="2"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If all mammals have hair and you find an animal that doesn’t, you might say that the animal you are looking at is not a mammal</a:t>
            </a:r>
          </a:p>
          <a:p>
            <a:pPr lvl="2"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Used to test the validity of general ideas in all branches of knowledge</a:t>
            </a:r>
          </a:p>
          <a:p>
            <a:pPr eaLnBrk="1" hangingPunct="1">
              <a:spcBef>
                <a:spcPts val="800"/>
              </a:spcBef>
            </a:pPr>
            <a:endParaRPr lang="en-US" altLang="en-US" sz="28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546714"/>
            <a:ext cx="8544911" cy="630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 smtClean="0"/>
              <a:t>Science can be Descriptive and/or Hypothesis-Based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394" y="5943508"/>
            <a:ext cx="7380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Scientists often combine both of these approaches.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8651" y="1231336"/>
            <a:ext cx="7935443" cy="2129584"/>
            <a:chOff x="628651" y="1231336"/>
            <a:chExt cx="7935443" cy="2129584"/>
          </a:xfrm>
        </p:grpSpPr>
        <p:sp>
          <p:nvSpPr>
            <p:cNvPr id="2" name="TextBox 1"/>
            <p:cNvSpPr txBox="1"/>
            <p:nvPr/>
          </p:nvSpPr>
          <p:spPr>
            <a:xfrm>
              <a:off x="628651" y="1530806"/>
              <a:ext cx="4902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</a:rPr>
                <a:t>Descriptive </a:t>
              </a:r>
              <a:r>
                <a:rPr lang="en-US" sz="2400" dirty="0" smtClean="0">
                  <a:solidFill>
                    <a:srgbClr val="FF0000"/>
                  </a:solidFill>
                </a:rPr>
                <a:t>Science </a:t>
              </a:r>
              <a:r>
                <a:rPr lang="en-US" sz="2400" dirty="0" smtClean="0"/>
                <a:t>is usually </a:t>
              </a:r>
              <a:r>
                <a:rPr lang="en-US" sz="2400" i="1" dirty="0" smtClean="0"/>
                <a:t>inductive</a:t>
              </a:r>
              <a:r>
                <a:rPr lang="en-US" sz="2400" dirty="0" smtClean="0"/>
                <a:t>. It involves observation, exploration, and describing.</a:t>
              </a:r>
              <a:endParaRPr lang="en-US" sz="2400" b="1" i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3379" y="2754521"/>
              <a:ext cx="2589680" cy="6063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val Callout 5"/>
            <p:cNvSpPr/>
            <p:nvPr/>
          </p:nvSpPr>
          <p:spPr>
            <a:xfrm>
              <a:off x="6530226" y="1231336"/>
              <a:ext cx="2033868" cy="873169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6768" y="1378901"/>
              <a:ext cx="1800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I’ve discovered a new species!</a:t>
              </a:r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5692588" y="2068080"/>
              <a:ext cx="1021977" cy="929829"/>
            </a:xfrm>
            <a:prstGeom prst="smileyFace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27000" dist="76200" dir="600000" algn="tl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8650" y="3515526"/>
            <a:ext cx="7935444" cy="2280837"/>
            <a:chOff x="628650" y="3515526"/>
            <a:chExt cx="7935444" cy="2280837"/>
          </a:xfrm>
        </p:grpSpPr>
        <p:sp>
          <p:nvSpPr>
            <p:cNvPr id="7" name="TextBox 6"/>
            <p:cNvSpPr txBox="1"/>
            <p:nvPr/>
          </p:nvSpPr>
          <p:spPr>
            <a:xfrm>
              <a:off x="628650" y="3515526"/>
              <a:ext cx="49025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</a:rPr>
                <a:t>Hypothesis-based </a:t>
              </a:r>
              <a:r>
                <a:rPr lang="en-US" sz="2400" dirty="0" smtClean="0">
                  <a:solidFill>
                    <a:srgbClr val="FF0000"/>
                  </a:solidFill>
                </a:rPr>
                <a:t>Science </a:t>
              </a:r>
              <a:r>
                <a:rPr lang="en-US" sz="2400" dirty="0" smtClean="0"/>
                <a:t>is usually deductive. It begins with a well-defined idea that can be tested experimentally.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3379" y="5049917"/>
              <a:ext cx="2508997" cy="746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Callout 11"/>
            <p:cNvSpPr/>
            <p:nvPr/>
          </p:nvSpPr>
          <p:spPr>
            <a:xfrm>
              <a:off x="6530226" y="3670792"/>
              <a:ext cx="2033868" cy="873169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5692589" y="4434823"/>
              <a:ext cx="1021977" cy="929829"/>
            </a:xfrm>
            <a:prstGeom prst="smileyFace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127000" dist="88900" dir="600000" algn="tl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30226" y="3757303"/>
              <a:ext cx="2033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 determined the cause of a disease!</a:t>
              </a:r>
              <a:endParaRPr lang="en-US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8771" y="510989"/>
            <a:ext cx="3573773" cy="591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7905" y="510989"/>
            <a:ext cx="4168589" cy="6421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The Scientific Method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059" y="1712259"/>
            <a:ext cx="37741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hypothesis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s a statement (not a question)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ust be “falsifiable” (open to being disproved)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s more than an educated guess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05960" y="6602593"/>
            <a:ext cx="4290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Download for free at http://cnx.org/content/col11448/latest/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4418" t="25686" r="5174"/>
          <a:stretch/>
        </p:blipFill>
        <p:spPr>
          <a:xfrm>
            <a:off x="385479" y="2033346"/>
            <a:ext cx="8274425" cy="360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8916" y="515472"/>
            <a:ext cx="7987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Put the steps in order. </a:t>
            </a:r>
          </a:p>
          <a:p>
            <a:r>
              <a:rPr lang="en-US" sz="2800" b="1" i="1" dirty="0" smtClean="0"/>
              <a:t>Do the results support the hypothesis?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200925"/>
            <a:ext cx="4290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Download for free at http://cnx.org/content/col11448/latest/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Scientific “Theory”?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A scientific theory is </a:t>
            </a:r>
            <a:r>
              <a:rPr lang="en-US" i="1" dirty="0" smtClean="0"/>
              <a:t>not</a:t>
            </a:r>
            <a:r>
              <a:rPr lang="en-US" dirty="0" smtClean="0"/>
              <a:t> a wild guess.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sz="3600" dirty="0" smtClean="0"/>
              <a:t>A </a:t>
            </a:r>
            <a:r>
              <a:rPr lang="en-US" sz="3600" dirty="0"/>
              <a:t>theory is a </a:t>
            </a:r>
            <a:r>
              <a:rPr lang="en-US" sz="3600" b="1" dirty="0"/>
              <a:t>tested</a:t>
            </a:r>
            <a:r>
              <a:rPr lang="en-US" sz="3600" dirty="0"/>
              <a:t> </a:t>
            </a:r>
            <a:r>
              <a:rPr lang="en-US" sz="3600" b="1" dirty="0"/>
              <a:t>and </a:t>
            </a:r>
            <a:r>
              <a:rPr lang="en-US" sz="3600" b="1" dirty="0" smtClean="0"/>
              <a:t>confirmed </a:t>
            </a:r>
            <a:r>
              <a:rPr lang="en-US" sz="3600" dirty="0" smtClean="0"/>
              <a:t>explanation </a:t>
            </a:r>
            <a:r>
              <a:rPr lang="en-US" sz="3600" dirty="0"/>
              <a:t>for observations or phenomena</a:t>
            </a:r>
            <a:r>
              <a:rPr lang="en-US" sz="3600" dirty="0" smtClean="0"/>
              <a:t>.</a:t>
            </a:r>
          </a:p>
          <a:p>
            <a:endParaRPr lang="en-US" dirty="0"/>
          </a:p>
          <a:p>
            <a:pPr marL="0" indent="0"/>
            <a:r>
              <a:rPr lang="en-US" dirty="0"/>
              <a:t>A hypothesis may </a:t>
            </a:r>
            <a:r>
              <a:rPr lang="en-US" dirty="0" smtClean="0"/>
              <a:t>eventually become a </a:t>
            </a:r>
            <a:r>
              <a:rPr lang="en-US" dirty="0"/>
              <a:t>verified theory.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4615</TotalTime>
  <Words>1519</Words>
  <Application>Microsoft Office PowerPoint</Application>
  <PresentationFormat>On-screen Show (4:3)</PresentationFormat>
  <Paragraphs>274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Microsoft YaHei</vt:lpstr>
      <vt:lpstr>ＭＳ Ｐゴシック</vt:lpstr>
      <vt:lpstr>ＭＳ Ｐゴシック</vt:lpstr>
      <vt:lpstr>Arial</vt:lpstr>
      <vt:lpstr>Calibri</vt:lpstr>
      <vt:lpstr>Times New Roman</vt:lpstr>
      <vt:lpstr>Wingdings</vt:lpstr>
      <vt:lpstr>Office Theme</vt:lpstr>
      <vt:lpstr>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Scientific “Theory”?</vt:lpstr>
      <vt:lpstr>PowerPoint Presentation</vt:lpstr>
      <vt:lpstr>An Experiment Tests a Hypothesis</vt:lpstr>
      <vt:lpstr>Basic Versus Applied Science</vt:lpstr>
      <vt:lpstr>   Peer-Reviewed Literature</vt:lpstr>
      <vt:lpstr>PowerPoint Presentation</vt:lpstr>
      <vt:lpstr>PowerPoint Presentation</vt:lpstr>
      <vt:lpstr>Evaluating Scientific Information</vt:lpstr>
      <vt:lpstr>PowerPoint Presentation</vt:lpstr>
      <vt:lpstr>Ripped from the Headlines!</vt:lpstr>
      <vt:lpstr>PowerPoint Presentation</vt:lpstr>
      <vt:lpstr>Properties of Life</vt:lpstr>
      <vt:lpstr>PowerPoint Presentation</vt:lpstr>
      <vt:lpstr>PowerPoint Presentation</vt:lpstr>
      <vt:lpstr>A Phylogenetic Tree Shows Evolutionary Relationships</vt:lpstr>
      <vt:lpstr>Prokaryotes versus Eukaryotes</vt:lpstr>
      <vt:lpstr>PowerPoint Presentation</vt:lpstr>
      <vt:lpstr>PowerPoint Presentation</vt:lpstr>
      <vt:lpstr>Branches of Biological Study</vt:lpstr>
    </vt:vector>
  </TitlesOfParts>
  <Company>Indian River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Patchara Pongam</cp:lastModifiedBy>
  <cp:revision>97</cp:revision>
  <cp:lastPrinted>2018-01-05T21:23:48Z</cp:lastPrinted>
  <dcterms:created xsi:type="dcterms:W3CDTF">2016-05-25T20:39:40Z</dcterms:created>
  <dcterms:modified xsi:type="dcterms:W3CDTF">2019-05-15T13:12:34Z</dcterms:modified>
</cp:coreProperties>
</file>